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78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6" r:id="rId12"/>
    <p:sldId id="277" r:id="rId13"/>
    <p:sldId id="279" r:id="rId14"/>
    <p:sldId id="280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744" y="1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330855"/>
            <a:ext cx="7583488" cy="1399646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2730500"/>
            <a:ext cx="7583487" cy="14605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698500"/>
            <a:ext cx="3474720" cy="3810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143000"/>
            <a:ext cx="7583488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286000"/>
            <a:ext cx="4114800" cy="23495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98501"/>
            <a:ext cx="1676400" cy="4210844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698501"/>
            <a:ext cx="6019800" cy="421084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2711824"/>
            <a:ext cx="7580376" cy="14044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81000"/>
            <a:ext cx="4114800" cy="2286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127500"/>
            <a:ext cx="7580376" cy="7620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355990"/>
            <a:ext cx="7580376" cy="14020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2757843"/>
            <a:ext cx="7580376" cy="146304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1812396"/>
            <a:ext cx="3529584" cy="309694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3529584" cy="309694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698500"/>
            <a:ext cx="3474720" cy="3810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333501"/>
            <a:ext cx="7232650" cy="357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5143500"/>
            <a:ext cx="533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Organic 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collect the second set of notes from the front of the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600" b="1" dirty="0" smtClean="0"/>
              <a:t>State the name of the alkane by naming each branch, then naming the parent. Use commas between numbers and hyphens between numbers and branches.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600" b="1" dirty="0"/>
          </a:p>
          <a:p>
            <a:pPr marL="514350" indent="-514350">
              <a:buFont typeface="+mj-lt"/>
              <a:buAutoNum type="arabicPeriod" startAt="4"/>
            </a:pPr>
            <a:endParaRPr lang="en-US" sz="2600" b="1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2600" b="1" dirty="0"/>
          </a:p>
          <a:p>
            <a:pPr marL="0" indent="0" algn="ctr">
              <a:buNone/>
            </a:pPr>
            <a:r>
              <a:rPr lang="en-US" sz="2600" b="1" dirty="0" smtClean="0"/>
              <a:t>2-methylbutane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2666105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1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1-12-27 at 2.38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274" y="853506"/>
            <a:ext cx="3523458" cy="36186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2,3,4-trimethylpentane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6" name="Picture 5" descr="Screen shot 2011-12-27 at 2.38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273" y="1220453"/>
            <a:ext cx="3796586" cy="2297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2,2,4-trimethylpentane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142" y="1166383"/>
            <a:ext cx="4403857" cy="21390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mtClean="0">
                <a:solidFill>
                  <a:srgbClr val="FF0000"/>
                </a:solidFill>
              </a:rPr>
              <a:t>3,3-</a:t>
            </a:r>
            <a:r>
              <a:rPr lang="en-US" sz="2600" b="1" dirty="0" smtClean="0">
                <a:solidFill>
                  <a:srgbClr val="FF0000"/>
                </a:solidFill>
              </a:rPr>
              <a:t>diethylhexane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0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751" y="1155248"/>
            <a:ext cx="4334975" cy="32288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mtClean="0">
                <a:solidFill>
                  <a:srgbClr val="FF0000"/>
                </a:solidFill>
              </a:rPr>
              <a:t>3-ethyl-4,5-dipropyloctane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0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3220" b="-13220"/>
          <a:stretch>
            <a:fillRect/>
          </a:stretch>
        </p:blipFill>
        <p:spPr/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7691" r="-76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Reminder! </a:t>
            </a:r>
            <a:r>
              <a:rPr lang="en-US" sz="3200" b="1" dirty="0" smtClean="0"/>
              <a:t>the Lewis structure for CARBON.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>
                <a:solidFill>
                  <a:srgbClr val="008000"/>
                </a:solidFill>
              </a:rPr>
              <a:t>Reminder! </a:t>
            </a:r>
            <a:r>
              <a:rPr lang="en-US" sz="3200" b="1" dirty="0" smtClean="0"/>
              <a:t>How many valence electrons does a carbon atom have?</a:t>
            </a:r>
          </a:p>
          <a:p>
            <a:pPr marL="0" indent="0" algn="ctr">
              <a:buNone/>
            </a:pPr>
            <a:r>
              <a:rPr lang="en-US" sz="3200" b="1" dirty="0" smtClean="0"/>
              <a:t>4!!</a:t>
            </a:r>
            <a:endParaRPr lang="en-US" sz="3200" b="1" dirty="0"/>
          </a:p>
        </p:txBody>
      </p:sp>
      <p:pic>
        <p:nvPicPr>
          <p:cNvPr id="4" name="Picture 3" descr="Screen shot 2011-12-27 at 1.1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59" y="1549702"/>
            <a:ext cx="2612571" cy="20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</a:t>
            </a:r>
            <a:r>
              <a:rPr lang="en-US" sz="3200" b="1" u="sng" dirty="0" smtClean="0"/>
              <a:t>anes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82591"/>
              </p:ext>
            </p:extLst>
          </p:nvPr>
        </p:nvGraphicFramePr>
        <p:xfrm>
          <a:off x="2726834" y="1027211"/>
          <a:ext cx="6251725" cy="4485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  <a:gridCol w="185954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Alkane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Heptane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Nonane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Decane</a:t>
                      </a:r>
                      <a:endParaRPr lang="en-US" sz="2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5" name="Picture 4" descr="Screen shot 2011-12-27 at 2.2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03" y="1371451"/>
            <a:ext cx="5498457" cy="137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Find the </a:t>
            </a:r>
            <a:r>
              <a:rPr lang="en-US" b="1" u="sng" dirty="0" smtClean="0"/>
              <a:t>longest continuous chain</a:t>
            </a:r>
            <a:r>
              <a:rPr lang="en-US" b="1" dirty="0" smtClean="0"/>
              <a:t> of carbon atoms. It does not have to be in a straight line. This is the “parent” chain.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State the number of carbon atoms using the appropriate prefix and the ending “</a:t>
            </a:r>
            <a:r>
              <a:rPr lang="en-US" b="1" dirty="0" err="1" smtClean="0"/>
              <a:t>ane</a:t>
            </a:r>
            <a:r>
              <a:rPr lang="en-US" b="1" dirty="0" smtClean="0"/>
              <a:t>.”</a:t>
            </a:r>
          </a:p>
          <a:p>
            <a:pPr marL="0" indent="0" algn="r">
              <a:buNone/>
            </a:pPr>
            <a:endParaRPr lang="en-US" b="1" dirty="0"/>
          </a:p>
        </p:txBody>
      </p:sp>
      <p:pic>
        <p:nvPicPr>
          <p:cNvPr id="6" name="Picture 5" descr="Screen shot 2011-12-27 at 2.2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18" y="2176434"/>
            <a:ext cx="5498457" cy="137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Branches are called “</a:t>
            </a:r>
            <a:r>
              <a:rPr lang="en-US" b="1" i="1" dirty="0" smtClean="0">
                <a:solidFill>
                  <a:srgbClr val="FF6600"/>
                </a:solidFill>
              </a:rPr>
              <a:t>alkyl</a:t>
            </a:r>
            <a:r>
              <a:rPr lang="en-US" b="1" dirty="0" smtClean="0"/>
              <a:t>” groups. Number the carbon atoms in the parent chain starting at the end closest to the branches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2800" b="1" dirty="0"/>
          </a:p>
          <a:p>
            <a:pPr marL="514350" indent="-514350">
              <a:buFont typeface="+mj-lt"/>
              <a:buAutoNum type="arabicPeriod" startAt="2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99" y="2896089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Name each branch.</a:t>
            </a:r>
          </a:p>
          <a:p>
            <a:pPr marL="0" indent="0">
              <a:buNone/>
            </a:pPr>
            <a:r>
              <a:rPr lang="en-US" b="1" dirty="0" smtClean="0"/>
              <a:t>Give a prefix according to the number of carbon atoms it contains. Branch names end in “</a:t>
            </a:r>
            <a:r>
              <a:rPr lang="en-US" b="1" dirty="0" err="1" smtClean="0">
                <a:solidFill>
                  <a:srgbClr val="FF6600"/>
                </a:solidFill>
              </a:rPr>
              <a:t>yl</a:t>
            </a:r>
            <a:r>
              <a:rPr lang="en-US" b="1" dirty="0" smtClean="0"/>
              <a:t>” instead of “</a:t>
            </a:r>
            <a:r>
              <a:rPr lang="en-US" b="1" dirty="0" err="1" smtClean="0">
                <a:solidFill>
                  <a:srgbClr val="FF6600"/>
                </a:solidFill>
              </a:rPr>
              <a:t>ane</a:t>
            </a:r>
            <a:r>
              <a:rPr lang="en-US" b="1" dirty="0" smtClean="0"/>
              <a:t>”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3200235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Name each branch.</a:t>
            </a:r>
          </a:p>
          <a:p>
            <a:pPr marL="0" indent="0">
              <a:buNone/>
            </a:pPr>
            <a:r>
              <a:rPr lang="en-US" b="1" dirty="0" smtClean="0"/>
              <a:t>List the branches in alphabetical order. If more than one branch have the same number of carbon atoms, use the </a:t>
            </a:r>
            <a:r>
              <a:rPr lang="en-US" b="1" i="1" dirty="0" smtClean="0">
                <a:solidFill>
                  <a:srgbClr val="660066"/>
                </a:solidFill>
              </a:rPr>
              <a:t>prefixes “di” (two), “tri” (three) and “tetra” (four)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3413852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5163</TotalTime>
  <Words>344</Words>
  <Application>Microsoft Office PowerPoint</Application>
  <PresentationFormat>On-screen Show (16:10)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Organic Chem</vt:lpstr>
      <vt:lpstr>Organic Chemistry</vt:lpstr>
      <vt:lpstr>Warm-Up</vt:lpstr>
      <vt:lpstr>Simple Hydrocarbons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Windows User</cp:lastModifiedBy>
  <cp:revision>28</cp:revision>
  <dcterms:created xsi:type="dcterms:W3CDTF">2011-12-27T21:15:23Z</dcterms:created>
  <dcterms:modified xsi:type="dcterms:W3CDTF">2016-06-03T04:30:31Z</dcterms:modified>
</cp:coreProperties>
</file>