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7"/>
  </p:notesMasterIdLst>
  <p:sldIdLst>
    <p:sldId id="285" r:id="rId2"/>
    <p:sldId id="286" r:id="rId3"/>
    <p:sldId id="289" r:id="rId4"/>
    <p:sldId id="256" r:id="rId5"/>
    <p:sldId id="280" r:id="rId6"/>
    <p:sldId id="267" r:id="rId7"/>
    <p:sldId id="268" r:id="rId8"/>
    <p:sldId id="269" r:id="rId9"/>
    <p:sldId id="284" r:id="rId10"/>
    <p:sldId id="270" r:id="rId11"/>
    <p:sldId id="271" r:id="rId12"/>
    <p:sldId id="272" r:id="rId13"/>
    <p:sldId id="273" r:id="rId14"/>
    <p:sldId id="274" r:id="rId15"/>
    <p:sldId id="260" r:id="rId16"/>
    <p:sldId id="261" r:id="rId17"/>
    <p:sldId id="263" r:id="rId18"/>
    <p:sldId id="277" r:id="rId19"/>
    <p:sldId id="281" r:id="rId20"/>
    <p:sldId id="282" r:id="rId21"/>
    <p:sldId id="262" r:id="rId22"/>
    <p:sldId id="265" r:id="rId23"/>
    <p:sldId id="283" r:id="rId24"/>
    <p:sldId id="275" r:id="rId25"/>
    <p:sldId id="290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744" y="1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Daddy:Users:scottlawson:School:School%202011-12:Chemistry%2011:Unit%20V%20Atomic%20Theory:The%20Periodic%20Table:Periodic%20Table%20-%20Worksheets:Lab%20-%20Graphing%20Periodic%20Proper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%20Daddy:Users:scottlawson:School:School%202011-12:Chemistry%2011:Unit%20V%20Atomic%20Theory:The%20Periodic%20Table:Periodic%20Table%20-%20Worksheets:Lab%20-%20Graphing%20Periodic%20Proper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Atomic Number</a:t>
            </a:r>
            <a:r>
              <a:rPr lang="en-US" baseline="0"/>
              <a:t> vs. Atomic Radius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/>
          </c:spPr>
          <c:dLbls>
            <c:dLbl>
              <c:idx val="0"/>
              <c:layout>
                <c:manualLayout>
                  <c:x val="-2.9621125973634199E-2"/>
                  <c:y val="-1.9611486669079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1.48105629868171E-2"/>
                  <c:y val="2.39695948177631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2.3697017397513499E-2"/>
                  <c:y val="-2.614864889210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2.9621125973634198E-3"/>
                  <c:y val="-4.35810814868423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3.4064294869679303E-2"/>
                  <c:y val="2.83275313873866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2.36969007789074E-2"/>
                  <c:y val="3.26858111151318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1.48105629868171E-2"/>
                  <c:y val="-2.39695948177633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2.0734904800150201E-2"/>
                  <c:y val="3.7043747684754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2.22159610988318E-2"/>
                  <c:y val="-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1.92537318828622E-2"/>
                  <c:y val="3.05067570407894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2.6659013376270701E-2"/>
                  <c:y val="-2.39695948177632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Mg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2.9621125973634198E-3"/>
                  <c:y val="-1.089527037171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1.03673940907721E-2"/>
                  <c:y val="-1.30743244460528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2.0734788181543898E-2"/>
                  <c:y val="3.7043919263816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1.48105629868172E-2"/>
                  <c:y val="-1.9611486669079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1.7772675584180601E-2"/>
                  <c:y val="3.050675704078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>
                <c:manualLayout>
                  <c:x val="-7.4052814934086504E-3"/>
                  <c:y val="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2.3697017397513499E-2"/>
                  <c:y val="-2.614864889210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8.8863377920902504E-3"/>
                  <c:y val="3.7043919263815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Data!$B$2:$B$21</c:f>
              <c:numCache>
                <c:formatCode>General</c:formatCode>
                <c:ptCount val="20"/>
                <c:pt idx="0">
                  <c:v>37</c:v>
                </c:pt>
                <c:pt idx="1">
                  <c:v>31</c:v>
                </c:pt>
                <c:pt idx="2">
                  <c:v>152</c:v>
                </c:pt>
                <c:pt idx="3">
                  <c:v>112</c:v>
                </c:pt>
                <c:pt idx="4">
                  <c:v>85</c:v>
                </c:pt>
                <c:pt idx="5">
                  <c:v>77</c:v>
                </c:pt>
                <c:pt idx="6">
                  <c:v>75</c:v>
                </c:pt>
                <c:pt idx="7">
                  <c:v>73</c:v>
                </c:pt>
                <c:pt idx="8">
                  <c:v>72</c:v>
                </c:pt>
                <c:pt idx="9">
                  <c:v>71</c:v>
                </c:pt>
                <c:pt idx="10">
                  <c:v>186</c:v>
                </c:pt>
                <c:pt idx="11">
                  <c:v>160</c:v>
                </c:pt>
                <c:pt idx="12">
                  <c:v>143</c:v>
                </c:pt>
                <c:pt idx="13">
                  <c:v>118</c:v>
                </c:pt>
                <c:pt idx="14">
                  <c:v>110</c:v>
                </c:pt>
                <c:pt idx="15">
                  <c:v>103</c:v>
                </c:pt>
                <c:pt idx="16">
                  <c:v>100</c:v>
                </c:pt>
                <c:pt idx="17">
                  <c:v>98</c:v>
                </c:pt>
                <c:pt idx="18">
                  <c:v>227</c:v>
                </c:pt>
                <c:pt idx="19">
                  <c:v>197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32601600"/>
        <c:axId val="32637696"/>
      </c:scatterChart>
      <c:valAx>
        <c:axId val="32601600"/>
        <c:scaling>
          <c:orientation val="minMax"/>
          <c:max val="2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37696"/>
        <c:crosses val="autoZero"/>
        <c:crossBetween val="midCat"/>
      </c:valAx>
      <c:valAx>
        <c:axId val="32637696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Atomic Radius (pm)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01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Atomic Number vs. Ionization</a:t>
            </a:r>
            <a:r>
              <a:rPr lang="en-US" baseline="0"/>
              <a:t> Energy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dLbls>
            <c:dLbl>
              <c:idx val="0"/>
              <c:layout>
                <c:manualLayout>
                  <c:x val="-2.9621125973634199E-2"/>
                  <c:y val="2.8327702966447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2.5177957077589099E-2"/>
                  <c:y val="-2.83277029664475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2.0734788181543898E-2"/>
                  <c:y val="3.922297333815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2.2215844480225601E-2"/>
                  <c:y val="-2.39695948177632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4.4431688960451798E-3"/>
                  <c:y val="4.14020274125002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2.9621125973634199E-2"/>
                  <c:y val="-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2.5177957077588999E-2"/>
                  <c:y val="-2.8327702966447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1.7772675584180501E-2"/>
                  <c:y val="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1.0367394090772E-2"/>
                  <c:y val="2.17905407434213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2.0734788181543999E-2"/>
                  <c:y val="-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2.36969007789073E-2"/>
                  <c:y val="3.2685811115131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>
                <c:manualLayout>
                  <c:x val="-2.22159610988318E-2"/>
                  <c:y val="-3.050675704078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2.0734788181543898E-2"/>
                  <c:y val="3.922297333815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1.0367394090772E-2"/>
                  <c:y val="3.050675704078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3.1102182272315902E-2"/>
                  <c:y val="-2.17905407434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8.8863377920901394E-3"/>
                  <c:y val="2.83275313873866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3.5545351168361002E-2"/>
                  <c:y val="-2.39695948177632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Ar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2.5177957077589099E-2"/>
                  <c:y val="2.8327702966447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2.36969007789073E-2"/>
                  <c:y val="-2.8327702966447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Data!$A$2:$A$21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Data!$C$2:$C$21</c:f>
              <c:numCache>
                <c:formatCode>General</c:formatCode>
                <c:ptCount val="20"/>
                <c:pt idx="0">
                  <c:v>1312</c:v>
                </c:pt>
                <c:pt idx="1">
                  <c:v>2371</c:v>
                </c:pt>
                <c:pt idx="2">
                  <c:v>520</c:v>
                </c:pt>
                <c:pt idx="3">
                  <c:v>899</c:v>
                </c:pt>
                <c:pt idx="4">
                  <c:v>801</c:v>
                </c:pt>
                <c:pt idx="5">
                  <c:v>1086</c:v>
                </c:pt>
                <c:pt idx="6">
                  <c:v>1402</c:v>
                </c:pt>
                <c:pt idx="7">
                  <c:v>1314</c:v>
                </c:pt>
                <c:pt idx="8">
                  <c:v>1681</c:v>
                </c:pt>
                <c:pt idx="9">
                  <c:v>2081</c:v>
                </c:pt>
                <c:pt idx="10">
                  <c:v>496</c:v>
                </c:pt>
                <c:pt idx="11">
                  <c:v>738</c:v>
                </c:pt>
                <c:pt idx="12">
                  <c:v>578</c:v>
                </c:pt>
                <c:pt idx="13">
                  <c:v>786</c:v>
                </c:pt>
                <c:pt idx="14">
                  <c:v>1012</c:v>
                </c:pt>
                <c:pt idx="15">
                  <c:v>1000</c:v>
                </c:pt>
                <c:pt idx="16">
                  <c:v>1251</c:v>
                </c:pt>
                <c:pt idx="17">
                  <c:v>1521</c:v>
                </c:pt>
                <c:pt idx="18">
                  <c:v>419</c:v>
                </c:pt>
                <c:pt idx="19">
                  <c:v>599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643648"/>
        <c:axId val="65645568"/>
      </c:scatterChart>
      <c:valAx>
        <c:axId val="65643648"/>
        <c:scaling>
          <c:orientation val="minMax"/>
          <c:max val="2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645568"/>
        <c:crosses val="autoZero"/>
        <c:crossBetween val="midCat"/>
      </c:valAx>
      <c:valAx>
        <c:axId val="65645568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Ionization</a:t>
                </a:r>
                <a:r>
                  <a:rPr lang="en-US" baseline="0"/>
                  <a:t> Energy (kJ)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643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D1B53-C450-AB40-94A8-AECB6C108C2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23363-5874-964A-9B54-33509F66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More electrons stacked on one another the bigger the atom!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Depends on the distance between and potential “barriers”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0277-DF6E-394A-BD6D-676B20D37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0277-DF6E-394A-BD6D-676B20D37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charge felt by the electrons is called effective nuclear charge or “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atom has outer electrons that are held less tightly (smaller atom holds onto electrons more strongly)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3363-5874-964A-9B54-33509F660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4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204661-9CA2-7B4F-A97E-9B37C8F398B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1C344E-78E2-9D4E-8DAD-FA94C64AB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Chem 11 - Class Starter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561" y="441158"/>
            <a:ext cx="8354500" cy="39729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6600"/>
                </a:solidFill>
              </a:rPr>
              <a:t>Before we start, let’s introduce a new concept!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660066"/>
                </a:solidFill>
              </a:rPr>
              <a:t>Effective Nuclear Charge!!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Please take out a whiteboard…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With 2 partners, </a:t>
            </a:r>
            <a:r>
              <a:rPr lang="en-US" sz="2400" u="sng" dirty="0" smtClean="0"/>
              <a:t>draw the Bohr Diagram for both </a:t>
            </a:r>
            <a:r>
              <a:rPr lang="en-US" sz="2400" b="1" u="sng" dirty="0" smtClean="0">
                <a:solidFill>
                  <a:srgbClr val="FF0000"/>
                </a:solidFill>
              </a:rPr>
              <a:t>Chlorine</a:t>
            </a:r>
            <a:r>
              <a:rPr lang="en-US" sz="2400" u="sng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Magnesium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 the nucleus include the total number of protons!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element exerts a greater </a:t>
            </a:r>
            <a:r>
              <a:rPr lang="en-US" sz="2400" b="1" i="1" dirty="0" smtClean="0">
                <a:solidFill>
                  <a:srgbClr val="FF0000"/>
                </a:solidFill>
              </a:rPr>
              <a:t>attractive</a:t>
            </a:r>
            <a:r>
              <a:rPr lang="en-US" sz="2400" dirty="0" smtClean="0"/>
              <a:t> force on it’s valence electrons…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trends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" y="943240"/>
            <a:ext cx="8243023" cy="306519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8018" y="571500"/>
            <a:ext cx="683983" cy="343693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we move down a family…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865"/>
            <a:ext cx="6185180" cy="3771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energy levels (n) increases, the outer electrons will be further from the nucleus and so the atoms become larger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857618" y="1601702"/>
            <a:ext cx="822960" cy="350343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Screen shot 2011-11-17 at 1.27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83473"/>
          <a:stretch/>
        </p:blipFill>
        <p:spPr>
          <a:xfrm>
            <a:off x="6642380" y="1601702"/>
            <a:ext cx="1224000" cy="34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trends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Screen shot 2011-11-17 at 1.27.3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1"/>
            <a:ext cx="9144000" cy="34002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4247476" y="-82448"/>
            <a:ext cx="685800" cy="847069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982"/>
            <a:ext cx="8212368" cy="882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we move across a period…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737"/>
            <a:ext cx="8229600" cy="2642152"/>
          </a:xfrm>
        </p:spPr>
        <p:txBody>
          <a:bodyPr>
            <a:normAutofit/>
          </a:bodyPr>
          <a:lstStyle/>
          <a:p>
            <a:r>
              <a:rPr lang="en-US" dirty="0" smtClean="0"/>
              <a:t>The atomic number increases and therefore the number of protons increase.</a:t>
            </a:r>
          </a:p>
          <a:p>
            <a:r>
              <a:rPr lang="en-US" dirty="0"/>
              <a:t>The electrons feel more nuclear charge and are pulled closer to the nucleus and the atom becomes smaller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4201353" y="458539"/>
            <a:ext cx="685800" cy="738872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Screen shot 2011-11-17 at 1.27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7" b="845"/>
          <a:stretch/>
        </p:blipFill>
        <p:spPr>
          <a:xfrm>
            <a:off x="0" y="3141000"/>
            <a:ext cx="9144000" cy="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546101"/>
            <a:ext cx="8350249" cy="398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Rank the following from largest to smallest:</a:t>
            </a:r>
          </a:p>
          <a:p>
            <a:pPr marL="0" indent="0" algn="ctr">
              <a:buNone/>
            </a:pPr>
            <a:r>
              <a:rPr lang="en-US" dirty="0" smtClean="0"/>
              <a:t>Al</a:t>
            </a:r>
            <a:r>
              <a:rPr lang="en-US" baseline="30000" dirty="0" smtClean="0"/>
              <a:t>3+  </a:t>
            </a:r>
            <a:r>
              <a:rPr lang="en-US" dirty="0" smtClean="0"/>
              <a:t>F</a:t>
            </a:r>
            <a:r>
              <a:rPr lang="en-US" baseline="30000" dirty="0" smtClean="0"/>
              <a:t>-</a:t>
            </a:r>
            <a:r>
              <a:rPr lang="en-US" dirty="0" smtClean="0"/>
              <a:t>  Mg</a:t>
            </a:r>
            <a:r>
              <a:rPr lang="en-US" baseline="30000" dirty="0" smtClean="0"/>
              <a:t>2+  </a:t>
            </a:r>
            <a:r>
              <a:rPr lang="en-US" dirty="0" smtClean="0"/>
              <a:t>N</a:t>
            </a:r>
            <a:r>
              <a:rPr lang="en-US" baseline="30000" dirty="0" smtClean="0"/>
              <a:t>3- 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Ne  O</a:t>
            </a:r>
            <a:r>
              <a:rPr lang="en-US" baseline="30000" dirty="0" smtClean="0"/>
              <a:t>2-</a:t>
            </a:r>
          </a:p>
          <a:p>
            <a:pPr marL="0" indent="0">
              <a:buNone/>
            </a:pPr>
            <a:r>
              <a:rPr lang="en-US" b="1" u="sng" dirty="0" smtClean="0"/>
              <a:t>Hints!</a:t>
            </a:r>
          </a:p>
          <a:p>
            <a:r>
              <a:rPr lang="en-US" dirty="0" smtClean="0"/>
              <a:t>How many electrons are in each? 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10 </a:t>
            </a:r>
          </a:p>
          <a:p>
            <a:r>
              <a:rPr lang="en-US" dirty="0" smtClean="0"/>
              <a:t>How many protons are in each?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Al</a:t>
            </a:r>
            <a:r>
              <a:rPr lang="en-US" baseline="30000" dirty="0" smtClean="0">
                <a:solidFill>
                  <a:srgbClr val="660066"/>
                </a:solidFill>
              </a:rPr>
              <a:t>+3</a:t>
            </a:r>
            <a:r>
              <a:rPr lang="en-US" dirty="0" smtClean="0">
                <a:solidFill>
                  <a:srgbClr val="660066"/>
                </a:solidFill>
              </a:rPr>
              <a:t> = 13, F</a:t>
            </a:r>
            <a:r>
              <a:rPr lang="en-US" baseline="30000" dirty="0" smtClean="0">
                <a:solidFill>
                  <a:srgbClr val="660066"/>
                </a:solidFill>
              </a:rPr>
              <a:t>-</a:t>
            </a:r>
            <a:r>
              <a:rPr lang="en-US" dirty="0" smtClean="0">
                <a:solidFill>
                  <a:srgbClr val="660066"/>
                </a:solidFill>
              </a:rPr>
              <a:t> = 9, Mg</a:t>
            </a:r>
            <a:r>
              <a:rPr lang="en-US" baseline="30000" dirty="0" smtClean="0">
                <a:solidFill>
                  <a:srgbClr val="660066"/>
                </a:solidFill>
              </a:rPr>
              <a:t>+2</a:t>
            </a:r>
            <a:r>
              <a:rPr lang="en-US" dirty="0" smtClean="0">
                <a:solidFill>
                  <a:srgbClr val="660066"/>
                </a:solidFill>
              </a:rPr>
              <a:t> = 12, N</a:t>
            </a:r>
            <a:r>
              <a:rPr lang="en-US" baseline="30000" dirty="0" smtClean="0">
                <a:solidFill>
                  <a:srgbClr val="660066"/>
                </a:solidFill>
              </a:rPr>
              <a:t>-3</a:t>
            </a:r>
            <a:r>
              <a:rPr lang="en-US" dirty="0" smtClean="0">
                <a:solidFill>
                  <a:srgbClr val="660066"/>
                </a:solidFill>
              </a:rPr>
              <a:t> = 7, Na</a:t>
            </a:r>
            <a:r>
              <a:rPr lang="en-US" baseline="30000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</a:rPr>
              <a:t> = 11, Ne = 10, O</a:t>
            </a:r>
            <a:r>
              <a:rPr lang="en-US" baseline="30000" dirty="0" smtClean="0">
                <a:solidFill>
                  <a:srgbClr val="660066"/>
                </a:solidFill>
              </a:rPr>
              <a:t>-2</a:t>
            </a:r>
            <a:r>
              <a:rPr lang="en-US" dirty="0" smtClean="0">
                <a:solidFill>
                  <a:srgbClr val="660066"/>
                </a:solidFill>
              </a:rPr>
              <a:t> = 8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ANS</a:t>
            </a:r>
            <a:r>
              <a:rPr lang="en-US" dirty="0" smtClean="0">
                <a:solidFill>
                  <a:srgbClr val="FF0000"/>
                </a:solidFill>
              </a:rPr>
              <a:t>: N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&gt; O</a:t>
            </a:r>
            <a:r>
              <a:rPr lang="en-US" baseline="30000" dirty="0" smtClean="0">
                <a:solidFill>
                  <a:srgbClr val="FF0000"/>
                </a:solidFill>
              </a:rPr>
              <a:t>2-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&gt; Ne &gt; Na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&gt; Mg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&gt; Al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571500"/>
            <a:ext cx="8211380" cy="3238500"/>
          </a:xfrm>
        </p:spPr>
        <p:txBody>
          <a:bodyPr/>
          <a:lstStyle/>
          <a:p>
            <a:r>
              <a:rPr lang="en-US" dirty="0" smtClean="0"/>
              <a:t>The energy required to remove an electron from a neutral atom</a:t>
            </a:r>
          </a:p>
          <a:p>
            <a:pPr marL="0" indent="0" algn="ctr">
              <a:buNone/>
            </a:pPr>
            <a:r>
              <a:rPr lang="en-US" dirty="0" smtClean="0"/>
              <a:t>Atom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on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+ e</a:t>
            </a:r>
            <a:r>
              <a:rPr lang="en-US" baseline="30000" dirty="0" smtClean="0">
                <a:sym typeface="Wingdings"/>
              </a:rPr>
              <a:t>-</a:t>
            </a:r>
          </a:p>
          <a:p>
            <a:pPr marL="0" indent="0" algn="ctr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amount of energy required to move an electron from the outer most orbital to n = ∞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971"/>
              </p:ext>
            </p:extLst>
          </p:nvPr>
        </p:nvGraphicFramePr>
        <p:xfrm>
          <a:off x="221020" y="343959"/>
          <a:ext cx="8574961" cy="48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1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Ionization energy tells us how strongly an atom holds onto its outermost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82" r="-5082"/>
          <a:stretch>
            <a:fillRect/>
          </a:stretch>
        </p:blipFill>
        <p:spPr>
          <a:xfrm>
            <a:off x="487806" y="936860"/>
            <a:ext cx="7884610" cy="3384808"/>
          </a:xfrm>
        </p:spPr>
      </p:pic>
      <p:sp>
        <p:nvSpPr>
          <p:cNvPr id="5" name="Down Arrow 4"/>
          <p:cNvSpPr/>
          <p:nvPr/>
        </p:nvSpPr>
        <p:spPr>
          <a:xfrm rot="16200000">
            <a:off x="4203133" y="-2902937"/>
            <a:ext cx="685800" cy="698434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0" y="932136"/>
            <a:ext cx="822960" cy="3390735"/>
          </a:xfrm>
          <a:prstGeom prst="downArrow">
            <a:avLst>
              <a:gd name="adj1" fmla="val 53507"/>
              <a:gd name="adj2" fmla="val 4649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6" y="4365625"/>
            <a:ext cx="8556625" cy="777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the following Questions</a:t>
            </a:r>
            <a:endParaRPr lang="en-US" dirty="0"/>
          </a:p>
        </p:txBody>
      </p:sp>
      <p:pic>
        <p:nvPicPr>
          <p:cNvPr id="4" name="Content Placeholder 3" descr="Screen Shot 2012-04-19 at 7.54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r="-12010"/>
          <a:stretch>
            <a:fillRect/>
          </a:stretch>
        </p:blipFill>
        <p:spPr>
          <a:xfrm>
            <a:off x="-666749" y="0"/>
            <a:ext cx="10555380" cy="4531350"/>
          </a:xfrm>
        </p:spPr>
      </p:pic>
    </p:spTree>
    <p:extLst>
      <p:ext uri="{BB962C8B-B14F-4D97-AF65-F5344CB8AC3E}">
        <p14:creationId xmlns:p14="http://schemas.microsoft.com/office/powerpoint/2010/main" val="41004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Nuclear 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89" r="-8289"/>
          <a:stretch>
            <a:fillRect/>
          </a:stretch>
        </p:blipFill>
        <p:spPr>
          <a:xfrm>
            <a:off x="251520" y="362348"/>
            <a:ext cx="8435280" cy="3972272"/>
          </a:xfrm>
        </p:spPr>
      </p:pic>
    </p:spTree>
    <p:extLst>
      <p:ext uri="{BB962C8B-B14F-4D97-AF65-F5344CB8AC3E}">
        <p14:creationId xmlns:p14="http://schemas.microsoft.com/office/powerpoint/2010/main" val="3927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Content Placeholder 3" descr="Screen Shot 2012-04-19 at 7.55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31" b="-15131"/>
          <a:stretch>
            <a:fillRect/>
          </a:stretch>
        </p:blipFill>
        <p:spPr>
          <a:xfrm>
            <a:off x="164353" y="571500"/>
            <a:ext cx="8930530" cy="3833813"/>
          </a:xfrm>
        </p:spPr>
      </p:pic>
    </p:spTree>
    <p:extLst>
      <p:ext uri="{BB962C8B-B14F-4D97-AF65-F5344CB8AC3E}">
        <p14:creationId xmlns:p14="http://schemas.microsoft.com/office/powerpoint/2010/main" val="3780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1" y="571500"/>
            <a:ext cx="8475578" cy="3238500"/>
          </a:xfrm>
        </p:spPr>
        <p:txBody>
          <a:bodyPr/>
          <a:lstStyle/>
          <a:p>
            <a:r>
              <a:rPr lang="en-US" dirty="0" smtClean="0"/>
              <a:t>Electrons are not only </a:t>
            </a:r>
            <a:r>
              <a:rPr lang="en-US" b="1" i="1" dirty="0" smtClean="0"/>
              <a:t>REMOVED</a:t>
            </a:r>
            <a:r>
              <a:rPr lang="en-US" dirty="0" smtClean="0"/>
              <a:t> from atoms but are also </a:t>
            </a:r>
            <a:r>
              <a:rPr lang="en-US" b="1" i="1" dirty="0" smtClean="0"/>
              <a:t>ATTRACTED</a:t>
            </a:r>
            <a:r>
              <a:rPr lang="en-US" dirty="0" smtClean="0"/>
              <a:t> to form bonds between atoms</a:t>
            </a:r>
          </a:p>
          <a:p>
            <a:r>
              <a:rPr lang="en-US" dirty="0" smtClean="0"/>
              <a:t>The ability for atoms to attract electrons in a BOND is called…</a:t>
            </a:r>
          </a:p>
          <a:p>
            <a:r>
              <a:rPr lang="en-US" b="1" dirty="0" smtClean="0"/>
              <a:t>Electronegativity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2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(EN)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atoms have a nuclei that are closer to the bonded electrons</a:t>
            </a:r>
          </a:p>
          <a:p>
            <a:r>
              <a:rPr lang="en-US" dirty="0" smtClean="0"/>
              <a:t>Have a higher ability to attract electrons, therefore a higher EN value</a:t>
            </a:r>
          </a:p>
        </p:txBody>
      </p:sp>
    </p:spTree>
    <p:extLst>
      <p:ext uri="{BB962C8B-B14F-4D97-AF65-F5344CB8AC3E}">
        <p14:creationId xmlns:p14="http://schemas.microsoft.com/office/powerpoint/2010/main" val="34417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3810000"/>
            <a:ext cx="9032875" cy="13335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Electronegativity vs. Atomic Number</a:t>
            </a:r>
            <a:endParaRPr lang="en-US" sz="4500" dirty="0"/>
          </a:p>
        </p:txBody>
      </p:sp>
      <p:pic>
        <p:nvPicPr>
          <p:cNvPr id="4" name="Content Placeholder 3" descr="Screen Shot 2012-04-19 at 7.57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3" r="-14783"/>
          <a:stretch>
            <a:fillRect/>
          </a:stretch>
        </p:blipFill>
        <p:spPr>
          <a:xfrm>
            <a:off x="0" y="463021"/>
            <a:ext cx="9183220" cy="3942292"/>
          </a:xfrm>
        </p:spPr>
      </p:pic>
    </p:spTree>
    <p:extLst>
      <p:ext uri="{BB962C8B-B14F-4D97-AF65-F5344CB8AC3E}">
        <p14:creationId xmlns:p14="http://schemas.microsoft.com/office/powerpoint/2010/main" val="6379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2" y="3810000"/>
            <a:ext cx="7605267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Electronegativity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478" r="-10478"/>
          <a:stretch>
            <a:fillRect/>
          </a:stretch>
        </p:blipFill>
        <p:spPr>
          <a:xfrm>
            <a:off x="304799" y="626664"/>
            <a:ext cx="8211119" cy="3771410"/>
          </a:xfrm>
        </p:spPr>
      </p:pic>
      <p:sp>
        <p:nvSpPr>
          <p:cNvPr id="5" name="Down Arrow 4"/>
          <p:cNvSpPr/>
          <p:nvPr/>
        </p:nvSpPr>
        <p:spPr>
          <a:xfrm rot="16200000">
            <a:off x="3972233" y="-2902938"/>
            <a:ext cx="685800" cy="698434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0" y="932136"/>
            <a:ext cx="822960" cy="339073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 smtClean="0">
                <a:solidFill>
                  <a:srgbClr val="660066"/>
                </a:solidFill>
              </a:rPr>
              <a:t>Please collect the Trends Summary and Period trends worksheet from the front of the room</a:t>
            </a:r>
            <a:endParaRPr lang="en-US" sz="26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947" y="571499"/>
            <a:ext cx="7690853" cy="3412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b="1" u="sng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6600"/>
                </a:solidFill>
              </a:rPr>
              <a:t>Periodic Trends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Please collect a blank periodic table from the front of the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Collect 3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markers to show the trends on the blank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Please answer all questions on the back of the Periodic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 the end of the class I will hand out a handout so please do NOT take notes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Periodic Trends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Periodicity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7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Trends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>
          <a:xfrm>
            <a:off x="112594" y="571500"/>
            <a:ext cx="8668939" cy="3721514"/>
          </a:xfrm>
        </p:spPr>
      </p:pic>
    </p:spTree>
    <p:extLst>
      <p:ext uri="{BB962C8B-B14F-4D97-AF65-F5344CB8AC3E}">
        <p14:creationId xmlns:p14="http://schemas.microsoft.com/office/powerpoint/2010/main" val="14983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571500"/>
            <a:ext cx="8572499" cy="3238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we move across a period or down a chemical family, there are regular changes in elemental properties – </a:t>
            </a:r>
            <a:r>
              <a:rPr lang="en-US" dirty="0" smtClean="0">
                <a:solidFill>
                  <a:srgbClr val="FF0000"/>
                </a:solidFill>
              </a:rPr>
              <a:t>Periodic Trends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Atomic Radius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Ionization Energy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Electronegativity</a:t>
            </a:r>
          </a:p>
        </p:txBody>
      </p:sp>
    </p:spTree>
    <p:extLst>
      <p:ext uri="{BB962C8B-B14F-4D97-AF65-F5344CB8AC3E}">
        <p14:creationId xmlns:p14="http://schemas.microsoft.com/office/powerpoint/2010/main" val="2189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size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13300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outer boundary of an atom depends on the size of a cloud in which electrons spend approximately 90% of their time</a:t>
            </a:r>
            <a:endParaRPr lang="en-US" dirty="0"/>
          </a:p>
        </p:txBody>
      </p:sp>
      <p:pic>
        <p:nvPicPr>
          <p:cNvPr id="4" name="Picture 3" descr="Screen shot 2011-11-17 at 1.2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76" y="1651000"/>
            <a:ext cx="3529684" cy="26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size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571500"/>
            <a:ext cx="8699500" cy="3238500"/>
          </a:xfrm>
        </p:spPr>
        <p:txBody>
          <a:bodyPr/>
          <a:lstStyle/>
          <a:p>
            <a:r>
              <a:rPr lang="en-US" dirty="0" smtClean="0"/>
              <a:t>The volume of an atom is the result of a cloud of electrons.</a:t>
            </a:r>
          </a:p>
          <a:p>
            <a:r>
              <a:rPr lang="en-US" dirty="0" smtClean="0"/>
              <a:t>What affects the size of an atom’s electron cloud?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Number of Energy Level’s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amount of nuclear charge “felt” or “seen” by the outer electrons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0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017200"/>
              </p:ext>
            </p:extLst>
          </p:nvPr>
        </p:nvGraphicFramePr>
        <p:xfrm>
          <a:off x="190501" y="571500"/>
          <a:ext cx="8715375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6817</TotalTime>
  <Words>668</Words>
  <Application>Microsoft Office PowerPoint</Application>
  <PresentationFormat>On-screen Show (16:10)</PresentationFormat>
  <Paragraphs>120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Chem 11 - Class Starter</vt:lpstr>
      <vt:lpstr>Effective Nuclear Charge</vt:lpstr>
      <vt:lpstr>PowerPoint Presentation</vt:lpstr>
      <vt:lpstr>Periodic Trends</vt:lpstr>
      <vt:lpstr>General Trends</vt:lpstr>
      <vt:lpstr>Periodic Trends</vt:lpstr>
      <vt:lpstr>The size of an atom</vt:lpstr>
      <vt:lpstr>The size of an atom</vt:lpstr>
      <vt:lpstr>PowerPoint Presentation</vt:lpstr>
      <vt:lpstr>What trends do you see?</vt:lpstr>
      <vt:lpstr>As we move down a family…</vt:lpstr>
      <vt:lpstr>What trends do you see?</vt:lpstr>
      <vt:lpstr>As we move across a period…</vt:lpstr>
      <vt:lpstr>PowerPoint Presentation</vt:lpstr>
      <vt:lpstr>Ionization Energy</vt:lpstr>
      <vt:lpstr>PowerPoint Presentation</vt:lpstr>
      <vt:lpstr>Ionization Energy</vt:lpstr>
      <vt:lpstr>Ionization Energy Trend</vt:lpstr>
      <vt:lpstr>Answer the following Questions</vt:lpstr>
      <vt:lpstr>Answers</vt:lpstr>
      <vt:lpstr>PowerPoint Presentation</vt:lpstr>
      <vt:lpstr>Electronegativity (EN)</vt:lpstr>
      <vt:lpstr>Electronegativity vs. Atomic Number</vt:lpstr>
      <vt:lpstr>Trends in Electronegativity</vt:lpstr>
      <vt:lpstr>In Class Work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Windows User</cp:lastModifiedBy>
  <cp:revision>85</cp:revision>
  <dcterms:created xsi:type="dcterms:W3CDTF">2011-11-07T22:21:49Z</dcterms:created>
  <dcterms:modified xsi:type="dcterms:W3CDTF">2016-03-30T15:52:51Z</dcterms:modified>
</cp:coreProperties>
</file>